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F0D"/>
        </a:solidFill>
      </p:bgPr>
    </p:bg>
    <p:spTree>
      <p:nvGrpSpPr>
        <p:cNvPr id="1" name=""/>
        <p:cNvGrpSpPr/>
        <p:nvPr/>
      </p:nvGrpSpPr>
      <p:grpSpPr>
        <a:xfrm>
          <a:off x="0" y="0"/>
          <a:ext cx="0" cy="0"/>
          <a:chOff x="0" y="0"/>
          <a:chExt cx="0" cy="0"/>
        </a:xfrm>
      </p:grpSpPr>
      <p:grpSp>
        <p:nvGrpSpPr>
          <p:cNvPr name="Group 2" id="2"/>
          <p:cNvGrpSpPr/>
          <p:nvPr/>
        </p:nvGrpSpPr>
        <p:grpSpPr>
          <a:xfrm rot="0">
            <a:off x="1347927" y="2381651"/>
            <a:ext cx="154547" cy="5301083"/>
            <a:chOff x="0" y="0"/>
            <a:chExt cx="32097" cy="1100948"/>
          </a:xfrm>
        </p:grpSpPr>
        <p:sp>
          <p:nvSpPr>
            <p:cNvPr name="Freeform 3" id="3"/>
            <p:cNvSpPr/>
            <p:nvPr/>
          </p:nvSpPr>
          <p:spPr>
            <a:xfrm flipH="false" flipV="false" rot="0">
              <a:off x="0" y="0"/>
              <a:ext cx="32097" cy="1100948"/>
            </a:xfrm>
            <a:custGeom>
              <a:avLst/>
              <a:gdLst/>
              <a:ahLst/>
              <a:cxnLst/>
              <a:rect r="r" b="b" t="t" l="l"/>
              <a:pathLst>
                <a:path h="1100948" w="32097">
                  <a:moveTo>
                    <a:pt x="0" y="0"/>
                  </a:moveTo>
                  <a:lnTo>
                    <a:pt x="32097" y="0"/>
                  </a:lnTo>
                  <a:lnTo>
                    <a:pt x="32097" y="1100948"/>
                  </a:lnTo>
                  <a:lnTo>
                    <a:pt x="0" y="1100948"/>
                  </a:lnTo>
                  <a:close/>
                </a:path>
              </a:pathLst>
            </a:custGeom>
            <a:solidFill>
              <a:srgbClr val="FFFFFF"/>
            </a:solidFill>
          </p:spPr>
        </p:sp>
        <p:sp>
          <p:nvSpPr>
            <p:cNvPr name="TextBox 4" id="4"/>
            <p:cNvSpPr txBox="true"/>
            <p:nvPr/>
          </p:nvSpPr>
          <p:spPr>
            <a:xfrm>
              <a:off x="0" y="-19050"/>
              <a:ext cx="32097" cy="1119998"/>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390727" y="3798279"/>
            <a:ext cx="13506547" cy="3886200"/>
          </a:xfrm>
          <a:prstGeom prst="rect">
            <a:avLst/>
          </a:prstGeom>
        </p:spPr>
        <p:txBody>
          <a:bodyPr anchor="t" rtlCol="false" tIns="0" lIns="0" bIns="0" rIns="0">
            <a:spAutoFit/>
          </a:bodyPr>
          <a:lstStyle/>
          <a:p>
            <a:pPr algn="ctr">
              <a:lnSpc>
                <a:spcPts val="14675"/>
              </a:lnSpc>
            </a:pPr>
            <a:r>
              <a:rPr lang="en-US" sz="12229">
                <a:solidFill>
                  <a:srgbClr val="FFFFFF"/>
                </a:solidFill>
                <a:latin typeface="Codec Pro ExtraBold"/>
              </a:rPr>
              <a:t>LES ACCIDENTS A LOS ANGELES</a:t>
            </a:r>
          </a:p>
        </p:txBody>
      </p:sp>
      <p:sp>
        <p:nvSpPr>
          <p:cNvPr name="TextBox 6" id="6"/>
          <p:cNvSpPr txBox="true"/>
          <p:nvPr/>
        </p:nvSpPr>
        <p:spPr>
          <a:xfrm rot="0">
            <a:off x="2341018" y="2895501"/>
            <a:ext cx="14918282" cy="847725"/>
          </a:xfrm>
          <a:prstGeom prst="rect">
            <a:avLst/>
          </a:prstGeom>
        </p:spPr>
        <p:txBody>
          <a:bodyPr anchor="t" rtlCol="false" tIns="0" lIns="0" bIns="0" rIns="0">
            <a:spAutoFit/>
          </a:bodyPr>
          <a:lstStyle/>
          <a:p>
            <a:pPr>
              <a:lnSpc>
                <a:spcPts val="6000"/>
              </a:lnSpc>
            </a:pPr>
            <a:r>
              <a:rPr lang="en-US" sz="5000">
                <a:solidFill>
                  <a:srgbClr val="FFFFFF"/>
                </a:solidFill>
                <a:latin typeface="Codec Pro ExtraBold"/>
              </a:rPr>
              <a:t>DATA SCIENCE</a:t>
            </a:r>
          </a:p>
        </p:txBody>
      </p:sp>
      <p:sp>
        <p:nvSpPr>
          <p:cNvPr name="Freeform 7" id="7"/>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1776865" y="3522513"/>
            <a:ext cx="14831472" cy="3658870"/>
          </a:xfrm>
          <a:prstGeom prst="rect">
            <a:avLst/>
          </a:prstGeom>
        </p:spPr>
        <p:txBody>
          <a:bodyPr anchor="t" rtlCol="false" tIns="0" lIns="0" bIns="0" rIns="0">
            <a:spAutoFit/>
          </a:bodyPr>
          <a:lstStyle/>
          <a:p>
            <a:pPr algn="just">
              <a:lnSpc>
                <a:spcPts val="7279"/>
              </a:lnSpc>
            </a:pPr>
            <a:r>
              <a:rPr lang="en-US" sz="5199">
                <a:solidFill>
                  <a:srgbClr val="000000"/>
                </a:solidFill>
                <a:latin typeface="Canva Sans Bold"/>
              </a:rPr>
              <a:t>1 Fichier CSV généré avec données allant de 2010 jusqu’à Janvier 2024 </a:t>
            </a:r>
          </a:p>
          <a:p>
            <a:pPr algn="just">
              <a:lnSpc>
                <a:spcPts val="7279"/>
              </a:lnSpc>
            </a:pPr>
          </a:p>
          <a:p>
            <a:pPr algn="just">
              <a:lnSpc>
                <a:spcPts val="7279"/>
              </a:lnSpc>
            </a:pPr>
          </a:p>
        </p:txBody>
      </p:sp>
      <p:sp>
        <p:nvSpPr>
          <p:cNvPr name="Freeform 3" id="3"/>
          <p:cNvSpPr/>
          <p:nvPr/>
        </p:nvSpPr>
        <p:spPr>
          <a:xfrm flipH="false" flipV="false" rot="0">
            <a:off x="4310745" y="5399573"/>
            <a:ext cx="9763710" cy="4357986"/>
          </a:xfrm>
          <a:custGeom>
            <a:avLst/>
            <a:gdLst/>
            <a:ahLst/>
            <a:cxnLst/>
            <a:rect r="r" b="b" t="t" l="l"/>
            <a:pathLst>
              <a:path h="4357986" w="9763710">
                <a:moveTo>
                  <a:pt x="0" y="0"/>
                </a:moveTo>
                <a:lnTo>
                  <a:pt x="9763711" y="0"/>
                </a:lnTo>
                <a:lnTo>
                  <a:pt x="9763711" y="4357985"/>
                </a:lnTo>
                <a:lnTo>
                  <a:pt x="0" y="4357985"/>
                </a:lnTo>
                <a:lnTo>
                  <a:pt x="0" y="0"/>
                </a:lnTo>
                <a:close/>
              </a:path>
            </a:pathLst>
          </a:custGeom>
          <a:blipFill>
            <a:blip r:embed="rId2"/>
            <a:stretch>
              <a:fillRect l="-2835" t="0" r="-2835" b="0"/>
            </a:stretch>
          </a:blipFill>
        </p:spPr>
      </p:sp>
      <p:sp>
        <p:nvSpPr>
          <p:cNvPr name="TextBox 4" id="4"/>
          <p:cNvSpPr txBox="true"/>
          <p:nvPr/>
        </p:nvSpPr>
        <p:spPr>
          <a:xfrm rot="0">
            <a:off x="6805100" y="1281026"/>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TextBox 3" id="3"/>
          <p:cNvSpPr txBox="true"/>
          <p:nvPr/>
        </p:nvSpPr>
        <p:spPr>
          <a:xfrm rot="0">
            <a:off x="5006878" y="1337660"/>
            <a:ext cx="8274244" cy="1572571"/>
          </a:xfrm>
          <a:prstGeom prst="rect">
            <a:avLst/>
          </a:prstGeom>
        </p:spPr>
        <p:txBody>
          <a:bodyPr anchor="t" rtlCol="false" tIns="0" lIns="0" bIns="0" rIns="0">
            <a:spAutoFit/>
          </a:bodyPr>
          <a:lstStyle/>
          <a:p>
            <a:pPr algn="ctr">
              <a:lnSpc>
                <a:spcPts val="11359"/>
              </a:lnSpc>
            </a:pPr>
            <a:r>
              <a:rPr lang="en-US" sz="9466">
                <a:solidFill>
                  <a:srgbClr val="FFFFFF"/>
                </a:solidFill>
                <a:latin typeface="Codec Pro ExtraBold"/>
              </a:rPr>
              <a:t>Plan PHASE 2</a:t>
            </a:r>
          </a:p>
        </p:txBody>
      </p:sp>
      <p:sp>
        <p:nvSpPr>
          <p:cNvPr name="TextBox 4" id="4"/>
          <p:cNvSpPr txBox="true"/>
          <p:nvPr/>
        </p:nvSpPr>
        <p:spPr>
          <a:xfrm rot="0">
            <a:off x="2691800"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Problématique</a:t>
            </a:r>
          </a:p>
        </p:txBody>
      </p:sp>
      <p:sp>
        <p:nvSpPr>
          <p:cNvPr name="TextBox 5" id="5"/>
          <p:cNvSpPr txBox="true"/>
          <p:nvPr/>
        </p:nvSpPr>
        <p:spPr>
          <a:xfrm rot="0">
            <a:off x="3323918"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01</a:t>
            </a:r>
          </a:p>
        </p:txBody>
      </p:sp>
      <p:sp>
        <p:nvSpPr>
          <p:cNvPr name="TextBox 6" id="6"/>
          <p:cNvSpPr txBox="true"/>
          <p:nvPr/>
        </p:nvSpPr>
        <p:spPr>
          <a:xfrm rot="0">
            <a:off x="6689470"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02</a:t>
            </a:r>
          </a:p>
        </p:txBody>
      </p:sp>
      <p:sp>
        <p:nvSpPr>
          <p:cNvPr name="TextBox 7" id="7"/>
          <p:cNvSpPr txBox="true"/>
          <p:nvPr/>
        </p:nvSpPr>
        <p:spPr>
          <a:xfrm rot="0">
            <a:off x="609222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Objectif</a:t>
            </a:r>
          </a:p>
        </p:txBody>
      </p:sp>
      <p:sp>
        <p:nvSpPr>
          <p:cNvPr name="TextBox 8" id="8"/>
          <p:cNvSpPr txBox="true"/>
          <p:nvPr/>
        </p:nvSpPr>
        <p:spPr>
          <a:xfrm rot="0">
            <a:off x="10001809"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03</a:t>
            </a:r>
          </a:p>
        </p:txBody>
      </p:sp>
      <p:sp>
        <p:nvSpPr>
          <p:cNvPr name="TextBox 9" id="9"/>
          <p:cNvSpPr txBox="true"/>
          <p:nvPr/>
        </p:nvSpPr>
        <p:spPr>
          <a:xfrm rot="0">
            <a:off x="9492656"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Solution</a:t>
            </a:r>
          </a:p>
        </p:txBody>
      </p:sp>
      <p:sp>
        <p:nvSpPr>
          <p:cNvPr name="TextBox 10" id="10"/>
          <p:cNvSpPr txBox="true"/>
          <p:nvPr/>
        </p:nvSpPr>
        <p:spPr>
          <a:xfrm rot="0">
            <a:off x="13370694"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04</a:t>
            </a:r>
          </a:p>
        </p:txBody>
      </p:sp>
      <p:sp>
        <p:nvSpPr>
          <p:cNvPr name="TextBox 11" id="11"/>
          <p:cNvSpPr txBox="true"/>
          <p:nvPr/>
        </p:nvSpPr>
        <p:spPr>
          <a:xfrm rot="0">
            <a:off x="6629511" y="8458102"/>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Code</a:t>
            </a:r>
          </a:p>
        </p:txBody>
      </p:sp>
      <p:sp>
        <p:nvSpPr>
          <p:cNvPr name="TextBox 12" id="12"/>
          <p:cNvSpPr txBox="true"/>
          <p:nvPr/>
        </p:nvSpPr>
        <p:spPr>
          <a:xfrm rot="0">
            <a:off x="7144981" y="6827816"/>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05</a:t>
            </a:r>
          </a:p>
        </p:txBody>
      </p:sp>
      <p:sp>
        <p:nvSpPr>
          <p:cNvPr name="TextBox 13" id="13"/>
          <p:cNvSpPr txBox="true"/>
          <p:nvPr/>
        </p:nvSpPr>
        <p:spPr>
          <a:xfrm rot="0">
            <a:off x="1297898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Outils utilisés</a:t>
            </a:r>
          </a:p>
        </p:txBody>
      </p:sp>
      <p:sp>
        <p:nvSpPr>
          <p:cNvPr name="TextBox 14" id="14"/>
          <p:cNvSpPr txBox="true"/>
          <p:nvPr/>
        </p:nvSpPr>
        <p:spPr>
          <a:xfrm rot="0">
            <a:off x="10931378" y="688553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06</a:t>
            </a:r>
          </a:p>
        </p:txBody>
      </p:sp>
      <p:sp>
        <p:nvSpPr>
          <p:cNvPr name="TextBox 15" id="15"/>
          <p:cNvSpPr txBox="true"/>
          <p:nvPr/>
        </p:nvSpPr>
        <p:spPr>
          <a:xfrm rot="0">
            <a:off x="10403678" y="8400387"/>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Résultat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4279670" y="159703"/>
            <a:ext cx="8532168" cy="1566544"/>
          </a:xfrm>
          <a:prstGeom prst="rect">
            <a:avLst/>
          </a:prstGeom>
        </p:spPr>
        <p:txBody>
          <a:bodyPr anchor="t" rtlCol="false" tIns="0" lIns="0" bIns="0" rIns="0">
            <a:spAutoFit/>
          </a:bodyPr>
          <a:lstStyle/>
          <a:p>
            <a:pPr algn="just" marL="0" indent="0" lvl="0">
              <a:lnSpc>
                <a:spcPts val="12880"/>
              </a:lnSpc>
              <a:spcBef>
                <a:spcPct val="0"/>
              </a:spcBef>
            </a:pPr>
            <a:r>
              <a:rPr lang="en-US" sz="9200">
                <a:solidFill>
                  <a:srgbClr val="000000"/>
                </a:solidFill>
                <a:latin typeface="Canva Sans Bold"/>
              </a:rPr>
              <a:t>Problématique</a:t>
            </a:r>
          </a:p>
        </p:txBody>
      </p:sp>
      <p:sp>
        <p:nvSpPr>
          <p:cNvPr name="TextBox 3" id="3"/>
          <p:cNvSpPr txBox="true"/>
          <p:nvPr/>
        </p:nvSpPr>
        <p:spPr>
          <a:xfrm rot="0">
            <a:off x="804433" y="3551261"/>
            <a:ext cx="17483567" cy="4531654"/>
          </a:xfrm>
          <a:prstGeom prst="rect">
            <a:avLst/>
          </a:prstGeom>
        </p:spPr>
        <p:txBody>
          <a:bodyPr anchor="t" rtlCol="false" tIns="0" lIns="0" bIns="0" rIns="0">
            <a:spAutoFit/>
          </a:bodyPr>
          <a:lstStyle/>
          <a:p>
            <a:pPr>
              <a:lnSpc>
                <a:spcPts val="5165"/>
              </a:lnSpc>
            </a:pPr>
          </a:p>
          <a:p>
            <a:pPr>
              <a:lnSpc>
                <a:spcPts val="5165"/>
              </a:lnSpc>
            </a:pPr>
            <a:r>
              <a:rPr lang="en-US" sz="3689">
                <a:solidFill>
                  <a:srgbClr val="000000"/>
                </a:solidFill>
                <a:latin typeface="Canva Sans"/>
              </a:rPr>
              <a:t>Après la collecte des données dans la PHASE1 nous devons à présent passer au nettoyage de ces données.</a:t>
            </a:r>
          </a:p>
          <a:p>
            <a:pPr>
              <a:lnSpc>
                <a:spcPts val="5165"/>
              </a:lnSpc>
            </a:pPr>
          </a:p>
          <a:p>
            <a:pPr marL="0" indent="0" lvl="0">
              <a:lnSpc>
                <a:spcPts val="5165"/>
              </a:lnSpc>
              <a:spcBef>
                <a:spcPct val="0"/>
              </a:spcBef>
            </a:pPr>
            <a:r>
              <a:rPr lang="en-US" sz="3689">
                <a:solidFill>
                  <a:srgbClr val="000000"/>
                </a:solidFill>
                <a:latin typeface="Canva Sans"/>
              </a:rPr>
              <a:t>Comment utiliser efficacement Python pour nettoyer et préparer ces données, assurant ainsi des analyses précises et des décisions informées pour améliorer la sécurité routière?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237876" y="481693"/>
            <a:ext cx="4615755"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Objectif</a:t>
            </a:r>
          </a:p>
        </p:txBody>
      </p:sp>
      <p:sp>
        <p:nvSpPr>
          <p:cNvPr name="TextBox 3" id="3"/>
          <p:cNvSpPr txBox="true"/>
          <p:nvPr/>
        </p:nvSpPr>
        <p:spPr>
          <a:xfrm rot="0">
            <a:off x="256379" y="3865701"/>
            <a:ext cx="17775243" cy="2979988"/>
          </a:xfrm>
          <a:prstGeom prst="rect">
            <a:avLst/>
          </a:prstGeom>
        </p:spPr>
        <p:txBody>
          <a:bodyPr anchor="t" rtlCol="false" tIns="0" lIns="0" bIns="0" rIns="0">
            <a:spAutoFit/>
          </a:bodyPr>
          <a:lstStyle/>
          <a:p>
            <a:pPr>
              <a:lnSpc>
                <a:spcPts val="5933"/>
              </a:lnSpc>
            </a:pPr>
            <a:r>
              <a:rPr lang="en-US" sz="4238">
                <a:solidFill>
                  <a:srgbClr val="000000"/>
                </a:solidFill>
                <a:latin typeface="Canva Sans"/>
              </a:rPr>
              <a:t>L'objectif de cette phase consiste aux nettoyages des données à Los Angeles à partir du fichier CSV généré dans la phase 1 qui est dédié </a:t>
            </a:r>
            <a:r>
              <a:rPr lang="en-US" sz="4238">
                <a:solidFill>
                  <a:srgbClr val="000000"/>
                </a:solidFill>
                <a:latin typeface="Canva Sans"/>
              </a:rPr>
              <a:t>aux groupement de données sur les collisions de la circulation. </a:t>
            </a:r>
          </a:p>
          <a:p>
            <a:pPr marL="0" indent="0" lvl="0">
              <a:lnSpc>
                <a:spcPts val="593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7058231" y="481693"/>
            <a:ext cx="4833789"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Solution</a:t>
            </a:r>
          </a:p>
        </p:txBody>
      </p:sp>
      <p:sp>
        <p:nvSpPr>
          <p:cNvPr name="TextBox 3" id="3"/>
          <p:cNvSpPr txBox="true"/>
          <p:nvPr/>
        </p:nvSpPr>
        <p:spPr>
          <a:xfrm rot="0">
            <a:off x="1028700" y="2889040"/>
            <a:ext cx="16525398" cy="5080420"/>
          </a:xfrm>
          <a:prstGeom prst="rect">
            <a:avLst/>
          </a:prstGeom>
        </p:spPr>
        <p:txBody>
          <a:bodyPr anchor="t" rtlCol="false" tIns="0" lIns="0" bIns="0" rIns="0">
            <a:spAutoFit/>
          </a:bodyPr>
          <a:lstStyle/>
          <a:p>
            <a:pPr>
              <a:lnSpc>
                <a:spcPts val="5051"/>
              </a:lnSpc>
            </a:pPr>
            <a:r>
              <a:rPr lang="en-US" sz="3608">
                <a:solidFill>
                  <a:srgbClr val="000000"/>
                </a:solidFill>
                <a:latin typeface="Canva Sans"/>
              </a:rPr>
              <a:t>Pour nettoyer efficacement les données sur les accidents de la route, un script Python est une solution idéale. </a:t>
            </a:r>
          </a:p>
          <a:p>
            <a:pPr>
              <a:lnSpc>
                <a:spcPts val="5051"/>
              </a:lnSpc>
            </a:pPr>
          </a:p>
          <a:p>
            <a:pPr marL="0" indent="0" lvl="0">
              <a:lnSpc>
                <a:spcPts val="5051"/>
              </a:lnSpc>
              <a:spcBef>
                <a:spcPct val="0"/>
              </a:spcBef>
            </a:pPr>
            <a:r>
              <a:rPr lang="en-US" sz="3608">
                <a:solidFill>
                  <a:srgbClr val="000000"/>
                </a:solidFill>
                <a:latin typeface="Canva Sans"/>
              </a:rPr>
              <a:t>En utilisant des bibliothèques telles que Pandas et NumPy, le script peut automatiser l'identification et le traitement des valeurs manquantes, des aberrations et des incohérences. En fournissant également des visualisations claires, il facilite une analyse approfondie et garantit la qualité des données.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964857" y="2663706"/>
            <a:ext cx="4640253" cy="1195941"/>
          </a:xfrm>
          <a:custGeom>
            <a:avLst/>
            <a:gdLst/>
            <a:ahLst/>
            <a:cxnLst/>
            <a:rect r="r" b="b" t="t" l="l"/>
            <a:pathLst>
              <a:path h="1195941" w="4640253">
                <a:moveTo>
                  <a:pt x="0" y="0"/>
                </a:moveTo>
                <a:lnTo>
                  <a:pt x="4640253" y="0"/>
                </a:lnTo>
                <a:lnTo>
                  <a:pt x="4640253" y="1195942"/>
                </a:lnTo>
                <a:lnTo>
                  <a:pt x="0" y="1195942"/>
                </a:lnTo>
                <a:lnTo>
                  <a:pt x="0" y="0"/>
                </a:lnTo>
                <a:close/>
              </a:path>
            </a:pathLst>
          </a:custGeom>
          <a:blipFill>
            <a:blip r:embed="rId2"/>
            <a:stretch>
              <a:fillRect l="0" t="0" r="0" b="0"/>
            </a:stretch>
          </a:blipFill>
        </p:spPr>
      </p:sp>
      <p:sp>
        <p:nvSpPr>
          <p:cNvPr name="Freeform 3" id="3"/>
          <p:cNvSpPr/>
          <p:nvPr/>
        </p:nvSpPr>
        <p:spPr>
          <a:xfrm flipH="false" flipV="false" rot="0">
            <a:off x="6251302" y="5785071"/>
            <a:ext cx="3544297" cy="1112364"/>
          </a:xfrm>
          <a:custGeom>
            <a:avLst/>
            <a:gdLst/>
            <a:ahLst/>
            <a:cxnLst/>
            <a:rect r="r" b="b" t="t" l="l"/>
            <a:pathLst>
              <a:path h="1112364" w="3544297">
                <a:moveTo>
                  <a:pt x="0" y="0"/>
                </a:moveTo>
                <a:lnTo>
                  <a:pt x="3544297" y="0"/>
                </a:lnTo>
                <a:lnTo>
                  <a:pt x="3544297" y="1112364"/>
                </a:lnTo>
                <a:lnTo>
                  <a:pt x="0" y="1112364"/>
                </a:lnTo>
                <a:lnTo>
                  <a:pt x="0" y="0"/>
                </a:lnTo>
                <a:close/>
              </a:path>
            </a:pathLst>
          </a:custGeom>
          <a:blipFill>
            <a:blip r:embed="rId3"/>
            <a:stretch>
              <a:fillRect l="0" t="0" r="0" b="0"/>
            </a:stretch>
          </a:blipFill>
        </p:spPr>
      </p:sp>
      <p:sp>
        <p:nvSpPr>
          <p:cNvPr name="Freeform 4" id="4"/>
          <p:cNvSpPr/>
          <p:nvPr/>
        </p:nvSpPr>
        <p:spPr>
          <a:xfrm flipH="false" flipV="false" rot="0">
            <a:off x="11719689" y="6897435"/>
            <a:ext cx="4301121" cy="1286858"/>
          </a:xfrm>
          <a:custGeom>
            <a:avLst/>
            <a:gdLst/>
            <a:ahLst/>
            <a:cxnLst/>
            <a:rect r="r" b="b" t="t" l="l"/>
            <a:pathLst>
              <a:path h="1286858" w="4301121">
                <a:moveTo>
                  <a:pt x="0" y="0"/>
                </a:moveTo>
                <a:lnTo>
                  <a:pt x="4301121" y="0"/>
                </a:lnTo>
                <a:lnTo>
                  <a:pt x="4301121" y="1286858"/>
                </a:lnTo>
                <a:lnTo>
                  <a:pt x="0" y="1286858"/>
                </a:lnTo>
                <a:lnTo>
                  <a:pt x="0" y="0"/>
                </a:lnTo>
                <a:close/>
              </a:path>
            </a:pathLst>
          </a:custGeom>
          <a:blipFill>
            <a:blip r:embed="rId4"/>
            <a:stretch>
              <a:fillRect l="0" t="0" r="0" b="0"/>
            </a:stretch>
          </a:blipFill>
        </p:spPr>
      </p:sp>
      <p:sp>
        <p:nvSpPr>
          <p:cNvPr name="Freeform 5" id="5"/>
          <p:cNvSpPr/>
          <p:nvPr/>
        </p:nvSpPr>
        <p:spPr>
          <a:xfrm flipH="false" flipV="false" rot="0">
            <a:off x="6885284" y="4066319"/>
            <a:ext cx="3164046" cy="1323147"/>
          </a:xfrm>
          <a:custGeom>
            <a:avLst/>
            <a:gdLst/>
            <a:ahLst/>
            <a:cxnLst/>
            <a:rect r="r" b="b" t="t" l="l"/>
            <a:pathLst>
              <a:path h="1323147" w="3164046">
                <a:moveTo>
                  <a:pt x="0" y="0"/>
                </a:moveTo>
                <a:lnTo>
                  <a:pt x="3164046" y="0"/>
                </a:lnTo>
                <a:lnTo>
                  <a:pt x="3164046" y="1323146"/>
                </a:lnTo>
                <a:lnTo>
                  <a:pt x="0" y="1323146"/>
                </a:lnTo>
                <a:lnTo>
                  <a:pt x="0" y="0"/>
                </a:lnTo>
                <a:close/>
              </a:path>
            </a:pathLst>
          </a:custGeom>
          <a:blipFill>
            <a:blip r:embed="rId5"/>
            <a:stretch>
              <a:fillRect l="0" t="0" r="0" b="0"/>
            </a:stretch>
          </a:blipFill>
        </p:spPr>
      </p:sp>
      <p:sp>
        <p:nvSpPr>
          <p:cNvPr name="TextBox 6" id="6"/>
          <p:cNvSpPr txBox="true"/>
          <p:nvPr/>
        </p:nvSpPr>
        <p:spPr>
          <a:xfrm rot="0">
            <a:off x="2557045" y="481693"/>
            <a:ext cx="14477107"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Outils de développement</a:t>
            </a:r>
          </a:p>
        </p:txBody>
      </p:sp>
      <p:sp>
        <p:nvSpPr>
          <p:cNvPr name="TextBox 7" id="7"/>
          <p:cNvSpPr txBox="true"/>
          <p:nvPr/>
        </p:nvSpPr>
        <p:spPr>
          <a:xfrm rot="0">
            <a:off x="1747441" y="2938145"/>
            <a:ext cx="591710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Langage de programmation :</a:t>
            </a:r>
          </a:p>
        </p:txBody>
      </p:sp>
      <p:sp>
        <p:nvSpPr>
          <p:cNvPr name="TextBox 8" id="8"/>
          <p:cNvSpPr txBox="true"/>
          <p:nvPr/>
        </p:nvSpPr>
        <p:spPr>
          <a:xfrm rot="0">
            <a:off x="1747441" y="4404360"/>
            <a:ext cx="390912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Les bibliothèques :</a:t>
            </a:r>
          </a:p>
        </p:txBody>
      </p:sp>
      <p:sp>
        <p:nvSpPr>
          <p:cNvPr name="TextBox 9" id="9"/>
          <p:cNvSpPr txBox="true"/>
          <p:nvPr/>
        </p:nvSpPr>
        <p:spPr>
          <a:xfrm rot="0">
            <a:off x="1747441" y="5870575"/>
            <a:ext cx="353184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Navigateur Web :</a:t>
            </a:r>
          </a:p>
        </p:txBody>
      </p:sp>
      <p:sp>
        <p:nvSpPr>
          <p:cNvPr name="TextBox 10" id="10"/>
          <p:cNvSpPr txBox="true"/>
          <p:nvPr/>
        </p:nvSpPr>
        <p:spPr>
          <a:xfrm rot="0">
            <a:off x="1780029" y="7217332"/>
            <a:ext cx="882535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Environnement de développement et IDE :</a:t>
            </a:r>
          </a:p>
        </p:txBody>
      </p:sp>
      <p:sp>
        <p:nvSpPr>
          <p:cNvPr name="Freeform 11" id="11"/>
          <p:cNvSpPr/>
          <p:nvPr/>
        </p:nvSpPr>
        <p:spPr>
          <a:xfrm flipH="false" flipV="false" rot="0">
            <a:off x="10681558" y="4266910"/>
            <a:ext cx="3847105" cy="921964"/>
          </a:xfrm>
          <a:custGeom>
            <a:avLst/>
            <a:gdLst/>
            <a:ahLst/>
            <a:cxnLst/>
            <a:rect r="r" b="b" t="t" l="l"/>
            <a:pathLst>
              <a:path h="921964" w="3847105">
                <a:moveTo>
                  <a:pt x="0" y="0"/>
                </a:moveTo>
                <a:lnTo>
                  <a:pt x="3847104" y="0"/>
                </a:lnTo>
                <a:lnTo>
                  <a:pt x="3847104" y="921964"/>
                </a:lnTo>
                <a:lnTo>
                  <a:pt x="0" y="921964"/>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997404" y="3344218"/>
            <a:ext cx="17290596" cy="4539022"/>
          </a:xfrm>
          <a:custGeom>
            <a:avLst/>
            <a:gdLst/>
            <a:ahLst/>
            <a:cxnLst/>
            <a:rect r="r" b="b" t="t" l="l"/>
            <a:pathLst>
              <a:path h="4539022" w="17290596">
                <a:moveTo>
                  <a:pt x="0" y="0"/>
                </a:moveTo>
                <a:lnTo>
                  <a:pt x="17290596" y="0"/>
                </a:lnTo>
                <a:lnTo>
                  <a:pt x="17290596" y="4539022"/>
                </a:lnTo>
                <a:lnTo>
                  <a:pt x="0" y="4539022"/>
                </a:lnTo>
                <a:lnTo>
                  <a:pt x="0" y="0"/>
                </a:lnTo>
                <a:close/>
              </a:path>
            </a:pathLst>
          </a:custGeom>
          <a:blipFill>
            <a:blip r:embed="rId2"/>
            <a:stretch>
              <a:fillRect l="0" t="0" r="0" b="0"/>
            </a:stretch>
          </a:blipFill>
        </p:spPr>
      </p:sp>
      <p:sp>
        <p:nvSpPr>
          <p:cNvPr name="TextBox 3" id="3"/>
          <p:cNvSpPr txBox="true"/>
          <p:nvPr/>
        </p:nvSpPr>
        <p:spPr>
          <a:xfrm rot="0">
            <a:off x="380938" y="1490918"/>
            <a:ext cx="1687836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Préciser le path du fichier csv générés avec les données avant nettoyage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164224" y="1997376"/>
            <a:ext cx="8762801" cy="7694698"/>
          </a:xfrm>
          <a:custGeom>
            <a:avLst/>
            <a:gdLst/>
            <a:ahLst/>
            <a:cxnLst/>
            <a:rect r="r" b="b" t="t" l="l"/>
            <a:pathLst>
              <a:path h="7694698" w="8762801">
                <a:moveTo>
                  <a:pt x="0" y="0"/>
                </a:moveTo>
                <a:lnTo>
                  <a:pt x="8762801" y="0"/>
                </a:lnTo>
                <a:lnTo>
                  <a:pt x="8762801" y="7694698"/>
                </a:lnTo>
                <a:lnTo>
                  <a:pt x="0" y="7694698"/>
                </a:lnTo>
                <a:lnTo>
                  <a:pt x="0" y="0"/>
                </a:lnTo>
                <a:close/>
              </a:path>
            </a:pathLst>
          </a:custGeom>
          <a:blipFill>
            <a:blip r:embed="rId2"/>
            <a:stretch>
              <a:fillRect l="0" t="0" r="0" b="0"/>
            </a:stretch>
          </a:blipFill>
        </p:spPr>
      </p:sp>
      <p:sp>
        <p:nvSpPr>
          <p:cNvPr name="TextBox 3" id="3"/>
          <p:cNvSpPr txBox="true"/>
          <p:nvPr/>
        </p:nvSpPr>
        <p:spPr>
          <a:xfrm rot="0">
            <a:off x="1056742" y="962025"/>
            <a:ext cx="501893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Nettoyage des données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63217"/>
            <a:ext cx="21449684" cy="7084299"/>
          </a:xfrm>
          <a:custGeom>
            <a:avLst/>
            <a:gdLst/>
            <a:ahLst/>
            <a:cxnLst/>
            <a:rect r="r" b="b" t="t" l="l"/>
            <a:pathLst>
              <a:path h="7084299" w="21449684">
                <a:moveTo>
                  <a:pt x="0" y="0"/>
                </a:moveTo>
                <a:lnTo>
                  <a:pt x="21449684" y="0"/>
                </a:lnTo>
                <a:lnTo>
                  <a:pt x="21449684" y="7084300"/>
                </a:lnTo>
                <a:lnTo>
                  <a:pt x="0" y="7084300"/>
                </a:lnTo>
                <a:lnTo>
                  <a:pt x="0" y="0"/>
                </a:lnTo>
                <a:close/>
              </a:path>
            </a:pathLst>
          </a:custGeom>
          <a:blipFill>
            <a:blip r:embed="rId2"/>
            <a:stretch>
              <a:fillRect l="0" t="0" r="0" b="0"/>
            </a:stretch>
          </a:blipFill>
        </p:spPr>
      </p:sp>
      <p:sp>
        <p:nvSpPr>
          <p:cNvPr name="TextBox 3" id="3"/>
          <p:cNvSpPr txBox="true"/>
          <p:nvPr/>
        </p:nvSpPr>
        <p:spPr>
          <a:xfrm rot="0">
            <a:off x="0" y="962025"/>
            <a:ext cx="1130284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Supprimer les données ayant des valeurs nulles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62374" y="2018593"/>
            <a:ext cx="19053894" cy="1301974"/>
          </a:xfrm>
          <a:custGeom>
            <a:avLst/>
            <a:gdLst/>
            <a:ahLst/>
            <a:cxnLst/>
            <a:rect r="r" b="b" t="t" l="l"/>
            <a:pathLst>
              <a:path h="1301974" w="19053894">
                <a:moveTo>
                  <a:pt x="0" y="0"/>
                </a:moveTo>
                <a:lnTo>
                  <a:pt x="19053894" y="0"/>
                </a:lnTo>
                <a:lnTo>
                  <a:pt x="19053894" y="1301974"/>
                </a:lnTo>
                <a:lnTo>
                  <a:pt x="0" y="1301974"/>
                </a:lnTo>
                <a:lnTo>
                  <a:pt x="0" y="0"/>
                </a:lnTo>
                <a:close/>
              </a:path>
            </a:pathLst>
          </a:custGeom>
          <a:blipFill>
            <a:blip r:embed="rId2"/>
            <a:stretch>
              <a:fillRect l="0" t="0" r="0" b="0"/>
            </a:stretch>
          </a:blipFill>
        </p:spPr>
      </p:sp>
      <p:sp>
        <p:nvSpPr>
          <p:cNvPr name="Freeform 3" id="3"/>
          <p:cNvSpPr/>
          <p:nvPr/>
        </p:nvSpPr>
        <p:spPr>
          <a:xfrm flipH="false" flipV="false" rot="0">
            <a:off x="506501" y="3796817"/>
            <a:ext cx="16811126" cy="5461483"/>
          </a:xfrm>
          <a:custGeom>
            <a:avLst/>
            <a:gdLst/>
            <a:ahLst/>
            <a:cxnLst/>
            <a:rect r="r" b="b" t="t" l="l"/>
            <a:pathLst>
              <a:path h="5461483" w="16811126">
                <a:moveTo>
                  <a:pt x="0" y="0"/>
                </a:moveTo>
                <a:lnTo>
                  <a:pt x="16811126" y="0"/>
                </a:lnTo>
                <a:lnTo>
                  <a:pt x="16811126" y="5461483"/>
                </a:lnTo>
                <a:lnTo>
                  <a:pt x="0" y="5461483"/>
                </a:lnTo>
                <a:lnTo>
                  <a:pt x="0" y="0"/>
                </a:lnTo>
                <a:close/>
              </a:path>
            </a:pathLst>
          </a:custGeom>
          <a:blipFill>
            <a:blip r:embed="rId3"/>
            <a:stretch>
              <a:fillRect l="0" t="0" r="0" b="0"/>
            </a:stretch>
          </a:blipFill>
        </p:spPr>
      </p:sp>
      <p:sp>
        <p:nvSpPr>
          <p:cNvPr name="TextBox 4" id="4"/>
          <p:cNvSpPr txBox="true"/>
          <p:nvPr/>
        </p:nvSpPr>
        <p:spPr>
          <a:xfrm rot="0">
            <a:off x="0" y="962025"/>
            <a:ext cx="1130284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 nouveau fichier contient 500K lignes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TextBox 3" id="3"/>
          <p:cNvSpPr txBox="true"/>
          <p:nvPr/>
        </p:nvSpPr>
        <p:spPr>
          <a:xfrm rot="0">
            <a:off x="5006878" y="1337660"/>
            <a:ext cx="8274244" cy="1572571"/>
          </a:xfrm>
          <a:prstGeom prst="rect">
            <a:avLst/>
          </a:prstGeom>
        </p:spPr>
        <p:txBody>
          <a:bodyPr anchor="t" rtlCol="false" tIns="0" lIns="0" bIns="0" rIns="0">
            <a:spAutoFit/>
          </a:bodyPr>
          <a:lstStyle/>
          <a:p>
            <a:pPr algn="ctr">
              <a:lnSpc>
                <a:spcPts val="11359"/>
              </a:lnSpc>
            </a:pPr>
            <a:r>
              <a:rPr lang="en-US" sz="9466">
                <a:solidFill>
                  <a:srgbClr val="FFFFFF"/>
                </a:solidFill>
                <a:latin typeface="Codec Pro ExtraBold"/>
              </a:rPr>
              <a:t>Plan</a:t>
            </a:r>
          </a:p>
        </p:txBody>
      </p:sp>
      <p:sp>
        <p:nvSpPr>
          <p:cNvPr name="TextBox 4" id="4"/>
          <p:cNvSpPr txBox="true"/>
          <p:nvPr/>
        </p:nvSpPr>
        <p:spPr>
          <a:xfrm rot="0">
            <a:off x="2691800"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Problématique</a:t>
            </a:r>
          </a:p>
        </p:txBody>
      </p:sp>
      <p:sp>
        <p:nvSpPr>
          <p:cNvPr name="TextBox 5" id="5"/>
          <p:cNvSpPr txBox="true"/>
          <p:nvPr/>
        </p:nvSpPr>
        <p:spPr>
          <a:xfrm rot="0">
            <a:off x="3323918"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01</a:t>
            </a:r>
          </a:p>
        </p:txBody>
      </p:sp>
      <p:sp>
        <p:nvSpPr>
          <p:cNvPr name="TextBox 6" id="6"/>
          <p:cNvSpPr txBox="true"/>
          <p:nvPr/>
        </p:nvSpPr>
        <p:spPr>
          <a:xfrm rot="0">
            <a:off x="6689470"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02</a:t>
            </a:r>
          </a:p>
        </p:txBody>
      </p:sp>
      <p:sp>
        <p:nvSpPr>
          <p:cNvPr name="TextBox 7" id="7"/>
          <p:cNvSpPr txBox="true"/>
          <p:nvPr/>
        </p:nvSpPr>
        <p:spPr>
          <a:xfrm rot="0">
            <a:off x="609222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Objectif</a:t>
            </a:r>
          </a:p>
        </p:txBody>
      </p:sp>
      <p:sp>
        <p:nvSpPr>
          <p:cNvPr name="TextBox 8" id="8"/>
          <p:cNvSpPr txBox="true"/>
          <p:nvPr/>
        </p:nvSpPr>
        <p:spPr>
          <a:xfrm rot="0">
            <a:off x="10001809"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03</a:t>
            </a:r>
          </a:p>
        </p:txBody>
      </p:sp>
      <p:sp>
        <p:nvSpPr>
          <p:cNvPr name="TextBox 9" id="9"/>
          <p:cNvSpPr txBox="true"/>
          <p:nvPr/>
        </p:nvSpPr>
        <p:spPr>
          <a:xfrm rot="0">
            <a:off x="9492656"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Solution</a:t>
            </a:r>
          </a:p>
        </p:txBody>
      </p:sp>
      <p:sp>
        <p:nvSpPr>
          <p:cNvPr name="TextBox 10" id="10"/>
          <p:cNvSpPr txBox="true"/>
          <p:nvPr/>
        </p:nvSpPr>
        <p:spPr>
          <a:xfrm rot="0">
            <a:off x="13370694"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04</a:t>
            </a:r>
          </a:p>
        </p:txBody>
      </p:sp>
      <p:sp>
        <p:nvSpPr>
          <p:cNvPr name="TextBox 11" id="11"/>
          <p:cNvSpPr txBox="true"/>
          <p:nvPr/>
        </p:nvSpPr>
        <p:spPr>
          <a:xfrm rot="0">
            <a:off x="6629511" y="8458102"/>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Code</a:t>
            </a:r>
          </a:p>
        </p:txBody>
      </p:sp>
      <p:sp>
        <p:nvSpPr>
          <p:cNvPr name="TextBox 12" id="12"/>
          <p:cNvSpPr txBox="true"/>
          <p:nvPr/>
        </p:nvSpPr>
        <p:spPr>
          <a:xfrm rot="0">
            <a:off x="7144981" y="6827816"/>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05</a:t>
            </a:r>
          </a:p>
        </p:txBody>
      </p:sp>
      <p:sp>
        <p:nvSpPr>
          <p:cNvPr name="TextBox 13" id="13"/>
          <p:cNvSpPr txBox="true"/>
          <p:nvPr/>
        </p:nvSpPr>
        <p:spPr>
          <a:xfrm rot="0">
            <a:off x="1297898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Outils utilisés</a:t>
            </a:r>
          </a:p>
        </p:txBody>
      </p:sp>
      <p:sp>
        <p:nvSpPr>
          <p:cNvPr name="TextBox 14" id="14"/>
          <p:cNvSpPr txBox="true"/>
          <p:nvPr/>
        </p:nvSpPr>
        <p:spPr>
          <a:xfrm rot="0">
            <a:off x="10931378" y="688553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06</a:t>
            </a:r>
          </a:p>
        </p:txBody>
      </p:sp>
      <p:sp>
        <p:nvSpPr>
          <p:cNvPr name="TextBox 15" id="15"/>
          <p:cNvSpPr txBox="true"/>
          <p:nvPr/>
        </p:nvSpPr>
        <p:spPr>
          <a:xfrm rot="0">
            <a:off x="10403678" y="8400387"/>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Résultat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334897" y="2762708"/>
            <a:ext cx="11621440" cy="6968234"/>
          </a:xfrm>
          <a:custGeom>
            <a:avLst/>
            <a:gdLst/>
            <a:ahLst/>
            <a:cxnLst/>
            <a:rect r="r" b="b" t="t" l="l"/>
            <a:pathLst>
              <a:path h="6968234" w="11621440">
                <a:moveTo>
                  <a:pt x="0" y="0"/>
                </a:moveTo>
                <a:lnTo>
                  <a:pt x="11621440" y="0"/>
                </a:lnTo>
                <a:lnTo>
                  <a:pt x="11621440" y="6968234"/>
                </a:lnTo>
                <a:lnTo>
                  <a:pt x="0" y="6968234"/>
                </a:lnTo>
                <a:lnTo>
                  <a:pt x="0" y="0"/>
                </a:lnTo>
                <a:close/>
              </a:path>
            </a:pathLst>
          </a:custGeom>
          <a:blipFill>
            <a:blip r:embed="rId2"/>
            <a:stretch>
              <a:fillRect l="0" t="0" r="0" b="0"/>
            </a:stretch>
          </a:blipFill>
        </p:spPr>
      </p:sp>
      <p:sp>
        <p:nvSpPr>
          <p:cNvPr name="TextBox 3" id="3"/>
          <p:cNvSpPr txBox="true"/>
          <p:nvPr/>
        </p:nvSpPr>
        <p:spPr>
          <a:xfrm rot="0">
            <a:off x="382384" y="1503278"/>
            <a:ext cx="892596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Visualiser le nombre d’accidents par année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39936"/>
            <a:ext cx="15479438" cy="7277424"/>
          </a:xfrm>
          <a:custGeom>
            <a:avLst/>
            <a:gdLst/>
            <a:ahLst/>
            <a:cxnLst/>
            <a:rect r="r" b="b" t="t" l="l"/>
            <a:pathLst>
              <a:path h="7277424" w="15479438">
                <a:moveTo>
                  <a:pt x="0" y="0"/>
                </a:moveTo>
                <a:lnTo>
                  <a:pt x="15479438" y="0"/>
                </a:lnTo>
                <a:lnTo>
                  <a:pt x="15479438" y="7277424"/>
                </a:lnTo>
                <a:lnTo>
                  <a:pt x="0" y="7277424"/>
                </a:lnTo>
                <a:lnTo>
                  <a:pt x="0" y="0"/>
                </a:lnTo>
                <a:close/>
              </a:path>
            </a:pathLst>
          </a:custGeom>
          <a:blipFill>
            <a:blip r:embed="rId2"/>
            <a:stretch>
              <a:fillRect l="0" t="0" r="0" b="0"/>
            </a:stretch>
          </a:blipFill>
        </p:spPr>
      </p:sp>
      <p:sp>
        <p:nvSpPr>
          <p:cNvPr name="TextBox 3" id="3"/>
          <p:cNvSpPr txBox="true"/>
          <p:nvPr/>
        </p:nvSpPr>
        <p:spPr>
          <a:xfrm rot="0">
            <a:off x="576903" y="962025"/>
            <a:ext cx="961225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intervalles d'âge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656214" y="2147085"/>
            <a:ext cx="14152987" cy="6976355"/>
          </a:xfrm>
          <a:custGeom>
            <a:avLst/>
            <a:gdLst/>
            <a:ahLst/>
            <a:cxnLst/>
            <a:rect r="r" b="b" t="t" l="l"/>
            <a:pathLst>
              <a:path h="6976355" w="14152987">
                <a:moveTo>
                  <a:pt x="0" y="0"/>
                </a:moveTo>
                <a:lnTo>
                  <a:pt x="14152987" y="0"/>
                </a:lnTo>
                <a:lnTo>
                  <a:pt x="14152987" y="6976354"/>
                </a:lnTo>
                <a:lnTo>
                  <a:pt x="0" y="6976354"/>
                </a:lnTo>
                <a:lnTo>
                  <a:pt x="0" y="0"/>
                </a:lnTo>
                <a:close/>
              </a:path>
            </a:pathLst>
          </a:custGeom>
          <a:blipFill>
            <a:blip r:embed="rId2"/>
            <a:stretch>
              <a:fillRect l="0" t="0" r="0" b="0"/>
            </a:stretch>
          </a:blipFill>
        </p:spPr>
      </p:sp>
      <p:sp>
        <p:nvSpPr>
          <p:cNvPr name="TextBox 3" id="3"/>
          <p:cNvSpPr txBox="true"/>
          <p:nvPr/>
        </p:nvSpPr>
        <p:spPr>
          <a:xfrm rot="0">
            <a:off x="1297621" y="705167"/>
            <a:ext cx="610076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zone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297621" y="1906807"/>
            <a:ext cx="15961679" cy="5961298"/>
          </a:xfrm>
          <a:custGeom>
            <a:avLst/>
            <a:gdLst/>
            <a:ahLst/>
            <a:cxnLst/>
            <a:rect r="r" b="b" t="t" l="l"/>
            <a:pathLst>
              <a:path h="5961298" w="15961679">
                <a:moveTo>
                  <a:pt x="0" y="0"/>
                </a:moveTo>
                <a:lnTo>
                  <a:pt x="15961679" y="0"/>
                </a:lnTo>
                <a:lnTo>
                  <a:pt x="15961679" y="5961298"/>
                </a:lnTo>
                <a:lnTo>
                  <a:pt x="0" y="5961298"/>
                </a:lnTo>
                <a:lnTo>
                  <a:pt x="0" y="0"/>
                </a:lnTo>
                <a:close/>
              </a:path>
            </a:pathLst>
          </a:custGeom>
          <a:blipFill>
            <a:blip r:embed="rId2"/>
            <a:stretch>
              <a:fillRect l="0" t="0" r="0" b="0"/>
            </a:stretch>
          </a:blipFill>
        </p:spPr>
      </p:sp>
      <p:sp>
        <p:nvSpPr>
          <p:cNvPr name="TextBox 3" id="3"/>
          <p:cNvSpPr txBox="true"/>
          <p:nvPr/>
        </p:nvSpPr>
        <p:spPr>
          <a:xfrm rot="0">
            <a:off x="417043" y="705167"/>
            <a:ext cx="973861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sexe des victimes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805100" y="1281026"/>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
        <p:nvSpPr>
          <p:cNvPr name="TextBox 3" id="3"/>
          <p:cNvSpPr txBox="true"/>
          <p:nvPr/>
        </p:nvSpPr>
        <p:spPr>
          <a:xfrm rot="0">
            <a:off x="1776865" y="3522513"/>
            <a:ext cx="14831472" cy="4582795"/>
          </a:xfrm>
          <a:prstGeom prst="rect">
            <a:avLst/>
          </a:prstGeom>
        </p:spPr>
        <p:txBody>
          <a:bodyPr anchor="t" rtlCol="false" tIns="0" lIns="0" bIns="0" rIns="0">
            <a:spAutoFit/>
          </a:bodyPr>
          <a:lstStyle/>
          <a:p>
            <a:pPr algn="just">
              <a:lnSpc>
                <a:spcPts val="7279"/>
              </a:lnSpc>
            </a:pPr>
          </a:p>
          <a:p>
            <a:pPr algn="just">
              <a:lnSpc>
                <a:spcPts val="7279"/>
              </a:lnSpc>
            </a:pPr>
            <a:r>
              <a:rPr lang="en-US" sz="5199">
                <a:solidFill>
                  <a:srgbClr val="000000"/>
                </a:solidFill>
                <a:latin typeface="Canva Sans Bold"/>
              </a:rPr>
              <a:t> 4 Diagrammes linéaires qui montrent le nombre d’accidents par: année,tranche d’âge, zone et sexe du victim</a:t>
            </a:r>
          </a:p>
          <a:p>
            <a:pPr algn="just">
              <a:lnSpc>
                <a:spcPts val="727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446343" y="1679097"/>
            <a:ext cx="13395314" cy="7793637"/>
          </a:xfrm>
          <a:custGeom>
            <a:avLst/>
            <a:gdLst/>
            <a:ahLst/>
            <a:cxnLst/>
            <a:rect r="r" b="b" t="t" l="l"/>
            <a:pathLst>
              <a:path h="7793637" w="13395314">
                <a:moveTo>
                  <a:pt x="0" y="0"/>
                </a:moveTo>
                <a:lnTo>
                  <a:pt x="13395314" y="0"/>
                </a:lnTo>
                <a:lnTo>
                  <a:pt x="13395314" y="7793638"/>
                </a:lnTo>
                <a:lnTo>
                  <a:pt x="0" y="7793638"/>
                </a:lnTo>
                <a:lnTo>
                  <a:pt x="0" y="0"/>
                </a:lnTo>
                <a:close/>
              </a:path>
            </a:pathLst>
          </a:custGeom>
          <a:blipFill>
            <a:blip r:embed="rId2"/>
            <a:stretch>
              <a:fillRect l="0" t="0" r="0" b="0"/>
            </a:stretch>
          </a:blipFill>
        </p:spPr>
      </p:sp>
      <p:sp>
        <p:nvSpPr>
          <p:cNvPr name="TextBox 3" id="3"/>
          <p:cNvSpPr txBox="true"/>
          <p:nvPr/>
        </p:nvSpPr>
        <p:spPr>
          <a:xfrm rot="0">
            <a:off x="6144781" y="-171450"/>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021536" y="1395094"/>
            <a:ext cx="13694213" cy="8891906"/>
          </a:xfrm>
          <a:custGeom>
            <a:avLst/>
            <a:gdLst/>
            <a:ahLst/>
            <a:cxnLst/>
            <a:rect r="r" b="b" t="t" l="l"/>
            <a:pathLst>
              <a:path h="8891906" w="13694213">
                <a:moveTo>
                  <a:pt x="0" y="0"/>
                </a:moveTo>
                <a:lnTo>
                  <a:pt x="13694213" y="0"/>
                </a:lnTo>
                <a:lnTo>
                  <a:pt x="13694213" y="8891906"/>
                </a:lnTo>
                <a:lnTo>
                  <a:pt x="0" y="8891906"/>
                </a:lnTo>
                <a:lnTo>
                  <a:pt x="0" y="0"/>
                </a:lnTo>
                <a:close/>
              </a:path>
            </a:pathLst>
          </a:custGeom>
          <a:blipFill>
            <a:blip r:embed="rId2"/>
            <a:stretch>
              <a:fillRect l="0" t="0" r="0" b="0"/>
            </a:stretch>
          </a:blipFill>
        </p:spPr>
      </p:sp>
      <p:sp>
        <p:nvSpPr>
          <p:cNvPr name="TextBox 3" id="3"/>
          <p:cNvSpPr txBox="true"/>
          <p:nvPr/>
        </p:nvSpPr>
        <p:spPr>
          <a:xfrm rot="0">
            <a:off x="6144781" y="-171450"/>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794288" y="1395094"/>
            <a:ext cx="14062529" cy="8891906"/>
          </a:xfrm>
          <a:custGeom>
            <a:avLst/>
            <a:gdLst/>
            <a:ahLst/>
            <a:cxnLst/>
            <a:rect r="r" b="b" t="t" l="l"/>
            <a:pathLst>
              <a:path h="8891906" w="14062529">
                <a:moveTo>
                  <a:pt x="0" y="0"/>
                </a:moveTo>
                <a:lnTo>
                  <a:pt x="14062530" y="0"/>
                </a:lnTo>
                <a:lnTo>
                  <a:pt x="14062530" y="8891906"/>
                </a:lnTo>
                <a:lnTo>
                  <a:pt x="0" y="8891906"/>
                </a:lnTo>
                <a:lnTo>
                  <a:pt x="0" y="0"/>
                </a:lnTo>
                <a:close/>
              </a:path>
            </a:pathLst>
          </a:custGeom>
          <a:blipFill>
            <a:blip r:embed="rId2"/>
            <a:stretch>
              <a:fillRect l="0" t="0" r="0" b="0"/>
            </a:stretch>
          </a:blipFill>
        </p:spPr>
      </p:sp>
      <p:sp>
        <p:nvSpPr>
          <p:cNvPr name="TextBox 3" id="3"/>
          <p:cNvSpPr txBox="true"/>
          <p:nvPr/>
        </p:nvSpPr>
        <p:spPr>
          <a:xfrm rot="0">
            <a:off x="6144781" y="-171450"/>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675522" y="1395094"/>
            <a:ext cx="11713521" cy="8671048"/>
          </a:xfrm>
          <a:custGeom>
            <a:avLst/>
            <a:gdLst/>
            <a:ahLst/>
            <a:cxnLst/>
            <a:rect r="r" b="b" t="t" l="l"/>
            <a:pathLst>
              <a:path h="8671048" w="11713521">
                <a:moveTo>
                  <a:pt x="0" y="0"/>
                </a:moveTo>
                <a:lnTo>
                  <a:pt x="11713520" y="0"/>
                </a:lnTo>
                <a:lnTo>
                  <a:pt x="11713520" y="8671048"/>
                </a:lnTo>
                <a:lnTo>
                  <a:pt x="0" y="8671048"/>
                </a:lnTo>
                <a:lnTo>
                  <a:pt x="0" y="0"/>
                </a:lnTo>
                <a:close/>
              </a:path>
            </a:pathLst>
          </a:custGeom>
          <a:blipFill>
            <a:blip r:embed="rId2"/>
            <a:stretch>
              <a:fillRect l="0" t="0" r="0" b="0"/>
            </a:stretch>
          </a:blipFill>
        </p:spPr>
      </p:sp>
      <p:sp>
        <p:nvSpPr>
          <p:cNvPr name="TextBox 3" id="3"/>
          <p:cNvSpPr txBox="true"/>
          <p:nvPr/>
        </p:nvSpPr>
        <p:spPr>
          <a:xfrm rot="0">
            <a:off x="6144781" y="-171450"/>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1711260" y="3718472"/>
            <a:ext cx="15207258"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4279670" y="159703"/>
            <a:ext cx="8532168" cy="1566544"/>
          </a:xfrm>
          <a:prstGeom prst="rect">
            <a:avLst/>
          </a:prstGeom>
        </p:spPr>
        <p:txBody>
          <a:bodyPr anchor="t" rtlCol="false" tIns="0" lIns="0" bIns="0" rIns="0">
            <a:spAutoFit/>
          </a:bodyPr>
          <a:lstStyle/>
          <a:p>
            <a:pPr algn="just" marL="0" indent="0" lvl="0">
              <a:lnSpc>
                <a:spcPts val="12880"/>
              </a:lnSpc>
              <a:spcBef>
                <a:spcPct val="0"/>
              </a:spcBef>
            </a:pPr>
            <a:r>
              <a:rPr lang="en-US" sz="9200">
                <a:solidFill>
                  <a:srgbClr val="000000"/>
                </a:solidFill>
                <a:latin typeface="Canva Sans Bold"/>
              </a:rPr>
              <a:t>Problématique</a:t>
            </a:r>
          </a:p>
        </p:txBody>
      </p:sp>
      <p:sp>
        <p:nvSpPr>
          <p:cNvPr name="TextBox 3" id="3"/>
          <p:cNvSpPr txBox="true"/>
          <p:nvPr/>
        </p:nvSpPr>
        <p:spPr>
          <a:xfrm rot="0">
            <a:off x="450314" y="3551261"/>
            <a:ext cx="17483567" cy="4531654"/>
          </a:xfrm>
          <a:prstGeom prst="rect">
            <a:avLst/>
          </a:prstGeom>
        </p:spPr>
        <p:txBody>
          <a:bodyPr anchor="t" rtlCol="false" tIns="0" lIns="0" bIns="0" rIns="0">
            <a:spAutoFit/>
          </a:bodyPr>
          <a:lstStyle/>
          <a:p>
            <a:pPr>
              <a:lnSpc>
                <a:spcPts val="5165"/>
              </a:lnSpc>
            </a:pPr>
            <a:r>
              <a:rPr lang="en-US" sz="3689">
                <a:solidFill>
                  <a:srgbClr val="000000"/>
                </a:solidFill>
                <a:latin typeface="Canva Sans"/>
              </a:rPr>
              <a:t>La croissance continue du nombre de véhicules et de conducteurs à l'échelle mondiale suscite des préoccupations croissantes. Évaluer le taux d'accidents routiers et identifier leurs principales causes devient crucial. </a:t>
            </a:r>
          </a:p>
          <a:p>
            <a:pPr>
              <a:lnSpc>
                <a:spcPts val="5165"/>
              </a:lnSpc>
            </a:pPr>
          </a:p>
          <a:p>
            <a:pPr marL="0" indent="0" lvl="0">
              <a:lnSpc>
                <a:spcPts val="5165"/>
              </a:lnSpc>
              <a:spcBef>
                <a:spcPct val="0"/>
              </a:spcBef>
            </a:pPr>
            <a:r>
              <a:rPr lang="en-US" sz="3689">
                <a:solidFill>
                  <a:srgbClr val="000000"/>
                </a:solidFill>
                <a:latin typeface="Canva Sans"/>
              </a:rPr>
              <a:t>Cette problématique souligne l'importance de comprendre les facteurs contribuant aux accidents, ouvrant ainsi la voie à des analyses approfondies et à la mise en place de mesures pour améliorer la sécurité routière.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237876" y="481693"/>
            <a:ext cx="4615755"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Objectif</a:t>
            </a:r>
          </a:p>
        </p:txBody>
      </p:sp>
      <p:sp>
        <p:nvSpPr>
          <p:cNvPr name="TextBox 3" id="3"/>
          <p:cNvSpPr txBox="true"/>
          <p:nvPr/>
        </p:nvSpPr>
        <p:spPr>
          <a:xfrm rot="0">
            <a:off x="512757" y="3101122"/>
            <a:ext cx="17775243" cy="5238568"/>
          </a:xfrm>
          <a:prstGeom prst="rect">
            <a:avLst/>
          </a:prstGeom>
        </p:spPr>
        <p:txBody>
          <a:bodyPr anchor="t" rtlCol="false" tIns="0" lIns="0" bIns="0" rIns="0">
            <a:spAutoFit/>
          </a:bodyPr>
          <a:lstStyle/>
          <a:p>
            <a:pPr>
              <a:lnSpc>
                <a:spcPts val="5933"/>
              </a:lnSpc>
            </a:pPr>
            <a:r>
              <a:rPr lang="en-US" sz="4238">
                <a:solidFill>
                  <a:srgbClr val="000000"/>
                </a:solidFill>
                <a:latin typeface="Canva Sans"/>
              </a:rPr>
              <a:t>L'objectif de cette phase consiste à recueillir des données a Los Angeles à partir du site Web dédié </a:t>
            </a:r>
            <a:r>
              <a:rPr lang="en-US" sz="4238">
                <a:solidFill>
                  <a:srgbClr val="000000"/>
                </a:solidFill>
                <a:latin typeface="Canva Sans"/>
              </a:rPr>
              <a:t>aux statistiques sur les collisions de la circulation. </a:t>
            </a:r>
          </a:p>
          <a:p>
            <a:pPr>
              <a:lnSpc>
                <a:spcPts val="5933"/>
              </a:lnSpc>
            </a:pPr>
          </a:p>
          <a:p>
            <a:pPr marL="0" indent="0" lvl="0">
              <a:lnSpc>
                <a:spcPts val="5933"/>
              </a:lnSpc>
              <a:spcBef>
                <a:spcPct val="0"/>
              </a:spcBef>
            </a:pPr>
            <a:r>
              <a:rPr lang="en-US" sz="4238">
                <a:solidFill>
                  <a:srgbClr val="000000"/>
                </a:solidFill>
                <a:latin typeface="Canva Sans"/>
              </a:rPr>
              <a:t>À l'aide d'un script écrit en Python, nous utilisons la bibliothèque "Selenium" pour extraire ces données et les sauvegarder sous forme de fichiers CSV</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7058231" y="481693"/>
            <a:ext cx="4833789"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Solution</a:t>
            </a:r>
          </a:p>
        </p:txBody>
      </p:sp>
      <p:sp>
        <p:nvSpPr>
          <p:cNvPr name="TextBox 3" id="3"/>
          <p:cNvSpPr txBox="true"/>
          <p:nvPr/>
        </p:nvSpPr>
        <p:spPr>
          <a:xfrm rot="0">
            <a:off x="1028700" y="2889040"/>
            <a:ext cx="16525398" cy="5080420"/>
          </a:xfrm>
          <a:prstGeom prst="rect">
            <a:avLst/>
          </a:prstGeom>
        </p:spPr>
        <p:txBody>
          <a:bodyPr anchor="t" rtlCol="false" tIns="0" lIns="0" bIns="0" rIns="0">
            <a:spAutoFit/>
          </a:bodyPr>
          <a:lstStyle/>
          <a:p>
            <a:pPr>
              <a:lnSpc>
                <a:spcPts val="5051"/>
              </a:lnSpc>
            </a:pPr>
            <a:r>
              <a:rPr lang="en-US" sz="3608">
                <a:solidFill>
                  <a:srgbClr val="000000"/>
                </a:solidFill>
                <a:latin typeface="Canva Sans"/>
              </a:rPr>
              <a:t>Notre approche repose sur un script Python automatisant la collecte de données à partir d'un site spécifié. En utilisant la bibliothèque "Selenium", le script analyse le code HTML  et JavaScript du site pour extraire les informations liées aux collisions de la circulation. </a:t>
            </a:r>
          </a:p>
          <a:p>
            <a:pPr>
              <a:lnSpc>
                <a:spcPts val="5051"/>
              </a:lnSpc>
            </a:pPr>
          </a:p>
          <a:p>
            <a:pPr marL="0" indent="0" lvl="0">
              <a:lnSpc>
                <a:spcPts val="5051"/>
              </a:lnSpc>
              <a:spcBef>
                <a:spcPct val="0"/>
              </a:spcBef>
            </a:pPr>
            <a:r>
              <a:rPr lang="en-US" sz="3608">
                <a:solidFill>
                  <a:srgbClr val="000000"/>
                </a:solidFill>
                <a:latin typeface="Canva Sans"/>
              </a:rPr>
              <a:t>Les données extraites sont ensuite organisées et stockées dans un  fichier CSV, offrant ainsi une méthode automatisée et efficace pour analyser les statistiques sur les accidents routiers au Los Angeles.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964857" y="2663706"/>
            <a:ext cx="4640253" cy="1195941"/>
          </a:xfrm>
          <a:custGeom>
            <a:avLst/>
            <a:gdLst/>
            <a:ahLst/>
            <a:cxnLst/>
            <a:rect r="r" b="b" t="t" l="l"/>
            <a:pathLst>
              <a:path h="1195941" w="4640253">
                <a:moveTo>
                  <a:pt x="0" y="0"/>
                </a:moveTo>
                <a:lnTo>
                  <a:pt x="4640253" y="0"/>
                </a:lnTo>
                <a:lnTo>
                  <a:pt x="4640253" y="1195942"/>
                </a:lnTo>
                <a:lnTo>
                  <a:pt x="0" y="1195942"/>
                </a:lnTo>
                <a:lnTo>
                  <a:pt x="0" y="0"/>
                </a:lnTo>
                <a:close/>
              </a:path>
            </a:pathLst>
          </a:custGeom>
          <a:blipFill>
            <a:blip r:embed="rId2"/>
            <a:stretch>
              <a:fillRect l="0" t="0" r="0" b="0"/>
            </a:stretch>
          </a:blipFill>
        </p:spPr>
      </p:sp>
      <p:sp>
        <p:nvSpPr>
          <p:cNvPr name="Freeform 3" id="3"/>
          <p:cNvSpPr/>
          <p:nvPr/>
        </p:nvSpPr>
        <p:spPr>
          <a:xfrm flipH="false" flipV="false" rot="0">
            <a:off x="6192709" y="5381068"/>
            <a:ext cx="3544297" cy="1112364"/>
          </a:xfrm>
          <a:custGeom>
            <a:avLst/>
            <a:gdLst/>
            <a:ahLst/>
            <a:cxnLst/>
            <a:rect r="r" b="b" t="t" l="l"/>
            <a:pathLst>
              <a:path h="1112364" w="3544297">
                <a:moveTo>
                  <a:pt x="0" y="0"/>
                </a:moveTo>
                <a:lnTo>
                  <a:pt x="3544296" y="0"/>
                </a:lnTo>
                <a:lnTo>
                  <a:pt x="3544296" y="1112364"/>
                </a:lnTo>
                <a:lnTo>
                  <a:pt x="0" y="1112364"/>
                </a:lnTo>
                <a:lnTo>
                  <a:pt x="0" y="0"/>
                </a:lnTo>
                <a:close/>
              </a:path>
            </a:pathLst>
          </a:custGeom>
          <a:blipFill>
            <a:blip r:embed="rId3"/>
            <a:stretch>
              <a:fillRect l="0" t="0" r="0" b="0"/>
            </a:stretch>
          </a:blipFill>
        </p:spPr>
      </p:sp>
      <p:sp>
        <p:nvSpPr>
          <p:cNvPr name="Freeform 4" id="4"/>
          <p:cNvSpPr/>
          <p:nvPr/>
        </p:nvSpPr>
        <p:spPr>
          <a:xfrm flipH="false" flipV="false" rot="0">
            <a:off x="11719689" y="6897435"/>
            <a:ext cx="4301121" cy="1286858"/>
          </a:xfrm>
          <a:custGeom>
            <a:avLst/>
            <a:gdLst/>
            <a:ahLst/>
            <a:cxnLst/>
            <a:rect r="r" b="b" t="t" l="l"/>
            <a:pathLst>
              <a:path h="1286858" w="4301121">
                <a:moveTo>
                  <a:pt x="0" y="0"/>
                </a:moveTo>
                <a:lnTo>
                  <a:pt x="4301121" y="0"/>
                </a:lnTo>
                <a:lnTo>
                  <a:pt x="4301121" y="1286858"/>
                </a:lnTo>
                <a:lnTo>
                  <a:pt x="0" y="1286858"/>
                </a:lnTo>
                <a:lnTo>
                  <a:pt x="0" y="0"/>
                </a:lnTo>
                <a:close/>
              </a:path>
            </a:pathLst>
          </a:custGeom>
          <a:blipFill>
            <a:blip r:embed="rId4"/>
            <a:stretch>
              <a:fillRect l="0" t="0" r="0" b="0"/>
            </a:stretch>
          </a:blipFill>
        </p:spPr>
      </p:sp>
      <p:sp>
        <p:nvSpPr>
          <p:cNvPr name="Freeform 5" id="5"/>
          <p:cNvSpPr/>
          <p:nvPr/>
        </p:nvSpPr>
        <p:spPr>
          <a:xfrm flipH="false" flipV="false" rot="0">
            <a:off x="6477268" y="3761781"/>
            <a:ext cx="4128120" cy="1376040"/>
          </a:xfrm>
          <a:custGeom>
            <a:avLst/>
            <a:gdLst/>
            <a:ahLst/>
            <a:cxnLst/>
            <a:rect r="r" b="b" t="t" l="l"/>
            <a:pathLst>
              <a:path h="1376040" w="4128120">
                <a:moveTo>
                  <a:pt x="0" y="0"/>
                </a:moveTo>
                <a:lnTo>
                  <a:pt x="4128120" y="0"/>
                </a:lnTo>
                <a:lnTo>
                  <a:pt x="4128120" y="1376040"/>
                </a:lnTo>
                <a:lnTo>
                  <a:pt x="0" y="1376040"/>
                </a:lnTo>
                <a:lnTo>
                  <a:pt x="0" y="0"/>
                </a:lnTo>
                <a:close/>
              </a:path>
            </a:pathLst>
          </a:custGeom>
          <a:blipFill>
            <a:blip r:embed="rId5"/>
            <a:stretch>
              <a:fillRect l="0" t="0" r="0" b="0"/>
            </a:stretch>
          </a:blipFill>
        </p:spPr>
      </p:sp>
      <p:sp>
        <p:nvSpPr>
          <p:cNvPr name="TextBox 6" id="6"/>
          <p:cNvSpPr txBox="true"/>
          <p:nvPr/>
        </p:nvSpPr>
        <p:spPr>
          <a:xfrm rot="0">
            <a:off x="2557045" y="481693"/>
            <a:ext cx="14477107"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Outils de développement</a:t>
            </a:r>
          </a:p>
        </p:txBody>
      </p:sp>
      <p:sp>
        <p:nvSpPr>
          <p:cNvPr name="TextBox 7" id="7"/>
          <p:cNvSpPr txBox="true"/>
          <p:nvPr/>
        </p:nvSpPr>
        <p:spPr>
          <a:xfrm rot="0">
            <a:off x="1747441" y="2938145"/>
            <a:ext cx="591710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Langage de programmation :</a:t>
            </a:r>
          </a:p>
        </p:txBody>
      </p:sp>
      <p:sp>
        <p:nvSpPr>
          <p:cNvPr name="TextBox 8" id="8"/>
          <p:cNvSpPr txBox="true"/>
          <p:nvPr/>
        </p:nvSpPr>
        <p:spPr>
          <a:xfrm rot="0">
            <a:off x="1747441" y="4404360"/>
            <a:ext cx="390912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Les bibliothèques :</a:t>
            </a:r>
          </a:p>
        </p:txBody>
      </p:sp>
      <p:sp>
        <p:nvSpPr>
          <p:cNvPr name="TextBox 9" id="9"/>
          <p:cNvSpPr txBox="true"/>
          <p:nvPr/>
        </p:nvSpPr>
        <p:spPr>
          <a:xfrm rot="0">
            <a:off x="1747441" y="5870575"/>
            <a:ext cx="353184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Navigateur Web :</a:t>
            </a:r>
          </a:p>
        </p:txBody>
      </p:sp>
      <p:sp>
        <p:nvSpPr>
          <p:cNvPr name="TextBox 10" id="10"/>
          <p:cNvSpPr txBox="true"/>
          <p:nvPr/>
        </p:nvSpPr>
        <p:spPr>
          <a:xfrm rot="0">
            <a:off x="1780029" y="7217332"/>
            <a:ext cx="882535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Environnement de développement et IDE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42706" y="3950247"/>
            <a:ext cx="23303731" cy="6336753"/>
          </a:xfrm>
          <a:custGeom>
            <a:avLst/>
            <a:gdLst/>
            <a:ahLst/>
            <a:cxnLst/>
            <a:rect r="r" b="b" t="t" l="l"/>
            <a:pathLst>
              <a:path h="6336753" w="23303731">
                <a:moveTo>
                  <a:pt x="0" y="0"/>
                </a:moveTo>
                <a:lnTo>
                  <a:pt x="23303731" y="0"/>
                </a:lnTo>
                <a:lnTo>
                  <a:pt x="23303731" y="6336753"/>
                </a:lnTo>
                <a:lnTo>
                  <a:pt x="0" y="6336753"/>
                </a:lnTo>
                <a:lnTo>
                  <a:pt x="0" y="0"/>
                </a:lnTo>
                <a:close/>
              </a:path>
            </a:pathLst>
          </a:custGeom>
          <a:blipFill>
            <a:blip r:embed="rId2"/>
            <a:stretch>
              <a:fillRect l="0" t="0" r="0" b="0"/>
            </a:stretch>
          </a:blipFill>
        </p:spPr>
      </p:sp>
      <p:sp>
        <p:nvSpPr>
          <p:cNvPr name="TextBox 3" id="3"/>
          <p:cNvSpPr txBox="true"/>
          <p:nvPr/>
        </p:nvSpPr>
        <p:spPr>
          <a:xfrm rot="0">
            <a:off x="5871820" y="577835"/>
            <a:ext cx="7847558"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Script Python</a:t>
            </a:r>
          </a:p>
        </p:txBody>
      </p:sp>
      <p:sp>
        <p:nvSpPr>
          <p:cNvPr name="TextBox 4" id="4"/>
          <p:cNvSpPr txBox="true"/>
          <p:nvPr/>
        </p:nvSpPr>
        <p:spPr>
          <a:xfrm rot="0">
            <a:off x="1542706" y="3106769"/>
            <a:ext cx="50601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Avoir le lien url: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93549" y="4004726"/>
            <a:ext cx="16065751" cy="3986152"/>
          </a:xfrm>
          <a:custGeom>
            <a:avLst/>
            <a:gdLst/>
            <a:ahLst/>
            <a:cxnLst/>
            <a:rect r="r" b="b" t="t" l="l"/>
            <a:pathLst>
              <a:path h="3986152" w="16065751">
                <a:moveTo>
                  <a:pt x="0" y="0"/>
                </a:moveTo>
                <a:lnTo>
                  <a:pt x="16065751" y="0"/>
                </a:lnTo>
                <a:lnTo>
                  <a:pt x="16065751" y="3986152"/>
                </a:lnTo>
                <a:lnTo>
                  <a:pt x="0" y="3986152"/>
                </a:lnTo>
                <a:lnTo>
                  <a:pt x="0" y="0"/>
                </a:lnTo>
                <a:close/>
              </a:path>
            </a:pathLst>
          </a:custGeom>
          <a:blipFill>
            <a:blip r:embed="rId2"/>
            <a:stretch>
              <a:fillRect l="0" t="0" r="0" b="-871"/>
            </a:stretch>
          </a:blipFill>
        </p:spPr>
      </p:sp>
      <p:sp>
        <p:nvSpPr>
          <p:cNvPr name="TextBox 3" id="3"/>
          <p:cNvSpPr txBox="true"/>
          <p:nvPr/>
        </p:nvSpPr>
        <p:spPr>
          <a:xfrm rot="0">
            <a:off x="-208425" y="2489482"/>
            <a:ext cx="13001525"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Préciser la classe, et le path du fichier csv générés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32730" y="3389938"/>
            <a:ext cx="16633581" cy="5093912"/>
          </a:xfrm>
          <a:custGeom>
            <a:avLst/>
            <a:gdLst/>
            <a:ahLst/>
            <a:cxnLst/>
            <a:rect r="r" b="b" t="t" l="l"/>
            <a:pathLst>
              <a:path h="5093912" w="16633581">
                <a:moveTo>
                  <a:pt x="0" y="0"/>
                </a:moveTo>
                <a:lnTo>
                  <a:pt x="16633581" y="0"/>
                </a:lnTo>
                <a:lnTo>
                  <a:pt x="16633581" y="5093912"/>
                </a:lnTo>
                <a:lnTo>
                  <a:pt x="0" y="5093912"/>
                </a:lnTo>
                <a:lnTo>
                  <a:pt x="0" y="0"/>
                </a:lnTo>
                <a:close/>
              </a:path>
            </a:pathLst>
          </a:custGeom>
          <a:blipFill>
            <a:blip r:embed="rId2"/>
            <a:stretch>
              <a:fillRect l="0" t="0" r="0" b="0"/>
            </a:stretch>
          </a:blipFill>
        </p:spPr>
      </p:sp>
      <p:sp>
        <p:nvSpPr>
          <p:cNvPr name="TextBox 3" id="3"/>
          <p:cNvSpPr txBox="true"/>
          <p:nvPr/>
        </p:nvSpPr>
        <p:spPr>
          <a:xfrm rot="0">
            <a:off x="0" y="1943075"/>
            <a:ext cx="1202051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Vérifier si le fichier CSV est téléchargé  ou non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DAF7EDitCTU</dc:identifier>
  <dcterms:modified xsi:type="dcterms:W3CDTF">2011-08-01T06:04:30Z</dcterms:modified>
  <cp:revision>1</cp:revision>
  <dc:title>Black and white modern professional business proposal presentation</dc:title>
</cp:coreProperties>
</file>